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2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D8EF-2925-4164-B49D-7F66044C1AF8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20CF8070-2233-4478-A11B-B7E544393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1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D8EF-2925-4164-B49D-7F66044C1AF8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8070-2233-4478-A11B-B7E544393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26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D8EF-2925-4164-B49D-7F66044C1AF8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8070-2233-4478-A11B-B7E544393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3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D8EF-2925-4164-B49D-7F66044C1AF8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8070-2233-4478-A11B-B7E544393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88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B90D8EF-2925-4164-B49D-7F66044C1AF8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20CF8070-2233-4478-A11B-B7E544393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70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D8EF-2925-4164-B49D-7F66044C1AF8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8070-2233-4478-A11B-B7E544393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6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D8EF-2925-4164-B49D-7F66044C1AF8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8070-2233-4478-A11B-B7E544393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36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D8EF-2925-4164-B49D-7F66044C1AF8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8070-2233-4478-A11B-B7E544393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18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D8EF-2925-4164-B49D-7F66044C1AF8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8070-2233-4478-A11B-B7E544393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13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D8EF-2925-4164-B49D-7F66044C1AF8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8070-2233-4478-A11B-B7E544393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4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D8EF-2925-4164-B49D-7F66044C1AF8}" type="datetimeFigureOut">
              <a:rPr lang="en-US" smtClean="0"/>
              <a:t>2/28/2020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8070-2233-4478-A11B-B7E544393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6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B90D8EF-2925-4164-B49D-7F66044C1AF8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20CF8070-2233-4478-A11B-B7E544393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9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artner.com/doc/reprints?id=1-6K72KDY&amp;ct=190423&amp;st=sb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anatech.com/blog/survey-what-are-the-benefits-of-marketing-automation.htm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Marketing automation in </a:t>
            </a:r>
            <a:r>
              <a:rPr lang="en-US" sz="4800" dirty="0" err="1"/>
              <a:t>sectorul</a:t>
            </a:r>
            <a:r>
              <a:rPr lang="en-US" sz="4800" dirty="0"/>
              <a:t> B2B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19"/>
            <a:ext cx="8831390" cy="134016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Codrin Teiu</a:t>
            </a:r>
          </a:p>
          <a:p>
            <a:r>
              <a:rPr lang="en-US" dirty="0" err="1" smtClean="0"/>
              <a:t>Informatica</a:t>
            </a:r>
            <a:r>
              <a:rPr lang="en-US" dirty="0" smtClean="0"/>
              <a:t> </a:t>
            </a:r>
            <a:r>
              <a:rPr lang="en-US" dirty="0" err="1" smtClean="0"/>
              <a:t>Economica</a:t>
            </a:r>
            <a:r>
              <a:rPr lang="en-US" dirty="0" smtClean="0"/>
              <a:t>, An 2</a:t>
            </a:r>
          </a:p>
          <a:p>
            <a:r>
              <a:rPr lang="en-US" sz="1900" i="1" dirty="0" err="1" smtClean="0"/>
              <a:t>Tehnologii</a:t>
            </a:r>
            <a:r>
              <a:rPr lang="en-US" sz="1900" i="1" dirty="0" smtClean="0"/>
              <a:t> </a:t>
            </a:r>
            <a:r>
              <a:rPr lang="en-US" sz="1900" i="1" dirty="0" err="1" smtClean="0"/>
              <a:t>informationale</a:t>
            </a:r>
            <a:r>
              <a:rPr lang="en-US" sz="1900" i="1" dirty="0" smtClean="0"/>
              <a:t> </a:t>
            </a:r>
            <a:r>
              <a:rPr lang="en-US" sz="1900" i="1" dirty="0" err="1" smtClean="0"/>
              <a:t>pentru</a:t>
            </a:r>
            <a:r>
              <a:rPr lang="en-US" sz="1900" i="1" dirty="0" smtClean="0"/>
              <a:t> </a:t>
            </a:r>
            <a:r>
              <a:rPr lang="en-US" sz="1900" i="1" dirty="0" err="1" smtClean="0"/>
              <a:t>automatizarea</a:t>
            </a:r>
            <a:r>
              <a:rPr lang="en-US" sz="1900" i="1" dirty="0" smtClean="0"/>
              <a:t> </a:t>
            </a:r>
            <a:r>
              <a:rPr lang="en-US" sz="1900" i="1" dirty="0" err="1" smtClean="0"/>
              <a:t>proceselor</a:t>
            </a:r>
            <a:r>
              <a:rPr lang="en-US" sz="1900" i="1" dirty="0" smtClean="0"/>
              <a:t> de marketing in </a:t>
            </a:r>
            <a:r>
              <a:rPr lang="en-US" sz="1900" i="1" dirty="0" err="1" smtClean="0"/>
              <a:t>afaceri</a:t>
            </a:r>
            <a:endParaRPr lang="en-US" sz="1900" i="1" dirty="0"/>
          </a:p>
        </p:txBody>
      </p:sp>
    </p:spTree>
    <p:extLst>
      <p:ext uri="{BB962C8B-B14F-4D97-AF65-F5344CB8AC3E}">
        <p14:creationId xmlns:p14="http://schemas.microsoft.com/office/powerpoint/2010/main" val="38084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automation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40230" y="2294001"/>
            <a:ext cx="37250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“Marketing automation is the type of software that automates, streamlines, and manages marketing communications tasks throughout the buyer’s journey (Oracle, 2019)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69025" y="2294001"/>
            <a:ext cx="41365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“Marketing automation is technology that manages marketing processes and multifunctional campaigns, across multiple channels, automatically</a:t>
            </a:r>
            <a:r>
              <a:rPr lang="en-US" dirty="0" smtClean="0"/>
              <a:t>.” (</a:t>
            </a:r>
            <a:r>
              <a:rPr lang="en-US" dirty="0" err="1" smtClean="0"/>
              <a:t>Salesforce</a:t>
            </a:r>
            <a:r>
              <a:rPr lang="en-US" dirty="0" smtClean="0"/>
              <a:t>, 2019)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7738" y="5000626"/>
            <a:ext cx="218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Software VS </a:t>
            </a:r>
            <a:r>
              <a:rPr lang="en-US" dirty="0" err="1" smtClean="0"/>
              <a:t>Proces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723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7" y="484632"/>
            <a:ext cx="10631615" cy="1609344"/>
          </a:xfrm>
        </p:spPr>
        <p:txBody>
          <a:bodyPr/>
          <a:lstStyle/>
          <a:p>
            <a:r>
              <a:rPr lang="ro-RO" dirty="0" smtClean="0"/>
              <a:t>Func</a:t>
            </a:r>
            <a:r>
              <a:rPr lang="en-US" dirty="0" err="1" smtClean="0"/>
              <a:t>tionalitati</a:t>
            </a:r>
            <a:r>
              <a:rPr lang="en-US" dirty="0" smtClean="0"/>
              <a:t> marketing automation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8473" y="2807208"/>
            <a:ext cx="10058400" cy="3150680"/>
          </a:xfrm>
        </p:spPr>
        <p:txBody>
          <a:bodyPr/>
          <a:lstStyle/>
          <a:p>
            <a:r>
              <a:rPr lang="en-US" dirty="0" smtClean="0"/>
              <a:t>Email marketing</a:t>
            </a:r>
          </a:p>
          <a:p>
            <a:r>
              <a:rPr lang="en-US" dirty="0" err="1" smtClean="0"/>
              <a:t>Raportare</a:t>
            </a:r>
            <a:endParaRPr lang="en-US" dirty="0" smtClean="0"/>
          </a:p>
          <a:p>
            <a:r>
              <a:rPr lang="en-US" dirty="0" err="1" smtClean="0"/>
              <a:t>Integrare</a:t>
            </a:r>
            <a:r>
              <a:rPr lang="en-US" dirty="0" smtClean="0"/>
              <a:t>: CRM, social media</a:t>
            </a:r>
          </a:p>
          <a:p>
            <a:r>
              <a:rPr lang="en-US" dirty="0" smtClean="0"/>
              <a:t>Management al </a:t>
            </a:r>
            <a:r>
              <a:rPr lang="en-US" dirty="0" err="1" smtClean="0"/>
              <a:t>datelor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contactelor</a:t>
            </a:r>
            <a:endParaRPr lang="en-US" dirty="0" smtClean="0"/>
          </a:p>
          <a:p>
            <a:r>
              <a:rPr lang="en-US" dirty="0" smtClean="0"/>
              <a:t>Management al </a:t>
            </a:r>
            <a:r>
              <a:rPr lang="en-US" dirty="0" err="1" smtClean="0"/>
              <a:t>campaniilor</a:t>
            </a:r>
            <a:r>
              <a:rPr lang="en-US" dirty="0" smtClean="0"/>
              <a:t> de marketing: </a:t>
            </a:r>
            <a:r>
              <a:rPr lang="en-US" dirty="0" err="1" smtClean="0"/>
              <a:t>fluxuri</a:t>
            </a:r>
            <a:r>
              <a:rPr lang="en-US" dirty="0" smtClean="0"/>
              <a:t> de </a:t>
            </a:r>
            <a:r>
              <a:rPr lang="en-US" dirty="0" err="1" smtClean="0"/>
              <a:t>emailuri</a:t>
            </a:r>
            <a:r>
              <a:rPr lang="en-US" dirty="0" smtClean="0"/>
              <a:t> cu </a:t>
            </a:r>
            <a:r>
              <a:rPr lang="en-US" dirty="0" err="1" smtClean="0"/>
              <a:t>declansatoare</a:t>
            </a:r>
            <a:r>
              <a:rPr lang="en-US" dirty="0" smtClean="0"/>
              <a:t> </a:t>
            </a:r>
            <a:r>
              <a:rPr lang="en-US" dirty="0" err="1" smtClean="0"/>
              <a:t>complexe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Analiza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70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73" y="-101868"/>
            <a:ext cx="10058400" cy="1609344"/>
          </a:xfrm>
        </p:spPr>
        <p:txBody>
          <a:bodyPr/>
          <a:lstStyle/>
          <a:p>
            <a:r>
              <a:rPr lang="en-US" dirty="0" err="1" smtClean="0"/>
              <a:t>Piata</a:t>
            </a:r>
            <a:r>
              <a:rPr lang="en-US" dirty="0" smtClean="0"/>
              <a:t> de marketing automation</a:t>
            </a:r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626" y="1035988"/>
            <a:ext cx="5666323" cy="554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001000" y="2830803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Gartner Magic Quadrant for MMH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210550" y="4892795"/>
            <a:ext cx="34671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spcAft>
                <a:spcPts val="0"/>
              </a:spcAft>
            </a:pPr>
            <a:r>
              <a:rPr lang="en-US" sz="1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Elkin, N., </a:t>
            </a:r>
            <a:r>
              <a:rPr lang="en-US" sz="11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Sarner</a:t>
            </a:r>
            <a:r>
              <a:rPr lang="en-US" sz="1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A., Bloom, B., </a:t>
            </a:r>
            <a:r>
              <a:rPr lang="en-US" sz="11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Enever</a:t>
            </a:r>
            <a:r>
              <a:rPr lang="en-US" sz="1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J. and Reid, C. (2019). </a:t>
            </a:r>
            <a:r>
              <a:rPr lang="en-US" sz="11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Magic Quadrant for Multichannel Marketing Hubs</a:t>
            </a:r>
            <a:r>
              <a:rPr lang="en-US" sz="1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[online] Gartner.com. Available at: </a:t>
            </a:r>
            <a:r>
              <a:rPr lang="en-US" sz="1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https://www.gartner.com/doc/reprints?id=1-6K72KDY&amp;ct=190423&amp;st=sb</a:t>
            </a:r>
            <a:r>
              <a:rPr lang="en-US" sz="1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[Accessed 14 Sep. 2019].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017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2735" y="0"/>
            <a:ext cx="10058400" cy="1609344"/>
          </a:xfrm>
        </p:spPr>
        <p:txBody>
          <a:bodyPr/>
          <a:lstStyle/>
          <a:p>
            <a:r>
              <a:rPr lang="en-US" dirty="0" err="1" smtClean="0"/>
              <a:t>Implementarea</a:t>
            </a:r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07" y="1609343"/>
            <a:ext cx="8842117" cy="4665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742110" y="4528900"/>
            <a:ext cx="439102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Liana, T. (2017). </a:t>
            </a:r>
            <a:r>
              <a:rPr lang="en-US" sz="1400" i="1" dirty="0"/>
              <a:t>Survey: What are the Benefits of Marketing Automation? - Liana Technologies</a:t>
            </a:r>
            <a:r>
              <a:rPr lang="en-US" sz="1400" dirty="0"/>
              <a:t>. [online] Liana Technologies. Available at: </a:t>
            </a:r>
            <a:r>
              <a:rPr lang="en-US" sz="1400" dirty="0">
                <a:hlinkClick r:id="rId3"/>
              </a:rPr>
              <a:t>https://</a:t>
            </a:r>
            <a:r>
              <a:rPr lang="en-US" sz="1400" dirty="0" smtClean="0">
                <a:hlinkClick r:id="rId3"/>
              </a:rPr>
              <a:t>www.lianatech.com/blog/survey-what-are-the-benefits-of-marketing-automation.html</a:t>
            </a:r>
            <a:r>
              <a:rPr lang="en-US" sz="1400" dirty="0" smtClean="0"/>
              <a:t>  </a:t>
            </a:r>
            <a:r>
              <a:rPr lang="en-US" sz="1400" dirty="0"/>
              <a:t>[Accessed 14 Sep. 2019].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12246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110" y="356045"/>
            <a:ext cx="7716965" cy="71551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Utilizare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200151"/>
            <a:ext cx="8688515" cy="54149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301162" y="2228851"/>
            <a:ext cx="25431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Instante</a:t>
            </a:r>
            <a:endParaRPr lang="en-US" b="1" dirty="0" smtClean="0"/>
          </a:p>
          <a:p>
            <a:r>
              <a:rPr lang="en-US" dirty="0" smtClean="0"/>
              <a:t>346 – 552</a:t>
            </a:r>
          </a:p>
          <a:p>
            <a:endParaRPr lang="en-US" dirty="0"/>
          </a:p>
          <a:p>
            <a:r>
              <a:rPr lang="en-US" b="1" dirty="0" err="1" smtClean="0"/>
              <a:t>Baze</a:t>
            </a:r>
            <a:r>
              <a:rPr lang="en-US" b="1" dirty="0" smtClean="0"/>
              <a:t> de date</a:t>
            </a:r>
          </a:p>
          <a:p>
            <a:r>
              <a:rPr lang="en-US" dirty="0" smtClean="0"/>
              <a:t>519 – 813 </a:t>
            </a:r>
            <a:r>
              <a:rPr lang="en-US" dirty="0" err="1" smtClean="0"/>
              <a:t>milioane</a:t>
            </a:r>
            <a:r>
              <a:rPr lang="en-US" dirty="0" smtClean="0"/>
              <a:t> contact</a:t>
            </a:r>
          </a:p>
          <a:p>
            <a:endParaRPr lang="en-US" dirty="0"/>
          </a:p>
          <a:p>
            <a:r>
              <a:rPr lang="en-US" b="1" dirty="0" err="1" smtClean="0"/>
              <a:t>Emailuri</a:t>
            </a:r>
            <a:r>
              <a:rPr lang="en-US" b="1" dirty="0" smtClean="0"/>
              <a:t> </a:t>
            </a:r>
            <a:r>
              <a:rPr lang="en-US" b="1" dirty="0" err="1" smtClean="0"/>
              <a:t>trimise</a:t>
            </a:r>
            <a:endParaRPr lang="en-US" b="1" dirty="0" smtClean="0"/>
          </a:p>
          <a:p>
            <a:r>
              <a:rPr lang="en-US" dirty="0" smtClean="0"/>
              <a:t>579 – 800 </a:t>
            </a:r>
            <a:r>
              <a:rPr lang="en-US" dirty="0" err="1" smtClean="0"/>
              <a:t>milioane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851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Directii</a:t>
            </a:r>
            <a:r>
              <a:rPr lang="en-US" dirty="0" smtClean="0"/>
              <a:t> </a:t>
            </a:r>
            <a:r>
              <a:rPr lang="en-US" dirty="0" err="1" smtClean="0"/>
              <a:t>viitoare</a:t>
            </a:r>
            <a:r>
              <a:rPr lang="en-US" dirty="0" smtClean="0"/>
              <a:t> de </a:t>
            </a:r>
            <a:r>
              <a:rPr lang="en-US" dirty="0" err="1" smtClean="0"/>
              <a:t>cercetare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Analiza</a:t>
            </a:r>
            <a:r>
              <a:rPr lang="en-US" dirty="0" smtClean="0"/>
              <a:t> </a:t>
            </a:r>
            <a:r>
              <a:rPr lang="en-US" dirty="0" err="1" smtClean="0"/>
              <a:t>cantitativa</a:t>
            </a:r>
            <a:r>
              <a:rPr lang="en-US" dirty="0" smtClean="0"/>
              <a:t> a </a:t>
            </a:r>
            <a:r>
              <a:rPr lang="en-US" dirty="0" err="1" smtClean="0"/>
              <a:t>datelor</a:t>
            </a:r>
            <a:r>
              <a:rPr lang="en-US" dirty="0" smtClean="0"/>
              <a:t> cu </a:t>
            </a:r>
            <a:r>
              <a:rPr lang="en-US" dirty="0" err="1" smtClean="0"/>
              <a:t>privire</a:t>
            </a:r>
            <a:r>
              <a:rPr lang="en-US" dirty="0" smtClean="0"/>
              <a:t> la </a:t>
            </a:r>
            <a:r>
              <a:rPr lang="en-US" dirty="0" err="1" smtClean="0"/>
              <a:t>marimea</a:t>
            </a:r>
            <a:r>
              <a:rPr lang="en-US" dirty="0" smtClean="0"/>
              <a:t> </a:t>
            </a:r>
            <a:r>
              <a:rPr lang="en-US" dirty="0" err="1" smtClean="0"/>
              <a:t>bazelor</a:t>
            </a:r>
            <a:r>
              <a:rPr lang="en-US" dirty="0" smtClean="0"/>
              <a:t> de date, </a:t>
            </a:r>
            <a:r>
              <a:rPr lang="en-US" dirty="0" err="1" smtClean="0"/>
              <a:t>numarul</a:t>
            </a:r>
            <a:r>
              <a:rPr lang="en-US" dirty="0" smtClean="0"/>
              <a:t> de </a:t>
            </a:r>
            <a:r>
              <a:rPr lang="en-US" dirty="0" err="1" smtClean="0"/>
              <a:t>emailuri</a:t>
            </a:r>
            <a:r>
              <a:rPr lang="en-US" dirty="0" smtClean="0"/>
              <a:t> </a:t>
            </a:r>
            <a:r>
              <a:rPr lang="en-US" dirty="0" err="1" smtClean="0"/>
              <a:t>trimise</a:t>
            </a:r>
            <a:r>
              <a:rPr lang="en-US" dirty="0" smtClean="0"/>
              <a:t>, </a:t>
            </a:r>
            <a:r>
              <a:rPr lang="en-US" dirty="0" err="1" smtClean="0"/>
              <a:t>deschise</a:t>
            </a:r>
            <a:r>
              <a:rPr lang="en-US" dirty="0" smtClean="0"/>
              <a:t>, </a:t>
            </a:r>
            <a:r>
              <a:rPr lang="en-US" dirty="0" err="1" smtClean="0"/>
              <a:t>numarul</a:t>
            </a:r>
            <a:r>
              <a:rPr lang="en-US" dirty="0" smtClean="0"/>
              <a:t> de </a:t>
            </a:r>
            <a:r>
              <a:rPr lang="en-US" dirty="0" err="1" smtClean="0"/>
              <a:t>clickuri</a:t>
            </a:r>
            <a:r>
              <a:rPr lang="en-US" dirty="0" smtClean="0"/>
              <a:t>, </a:t>
            </a:r>
            <a:r>
              <a:rPr lang="en-US" dirty="0" err="1" smtClean="0"/>
              <a:t>vizite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pagini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alti</a:t>
            </a:r>
            <a:r>
              <a:rPr lang="en-US" dirty="0" smtClean="0"/>
              <a:t> </a:t>
            </a:r>
            <a:r>
              <a:rPr lang="en-US" dirty="0" err="1" smtClean="0"/>
              <a:t>parametri</a:t>
            </a:r>
            <a:r>
              <a:rPr lang="en-US" dirty="0" smtClean="0"/>
              <a:t>;</a:t>
            </a:r>
          </a:p>
          <a:p>
            <a:pPr lvl="2"/>
            <a:r>
              <a:rPr lang="en-US" sz="1800" dirty="0" err="1" smtClean="0"/>
              <a:t>Profilare</a:t>
            </a:r>
            <a:r>
              <a:rPr lang="en-US" sz="1800" dirty="0" smtClean="0"/>
              <a:t> client, </a:t>
            </a:r>
            <a:r>
              <a:rPr lang="en-US" sz="1800" dirty="0" err="1" smtClean="0"/>
              <a:t>clusterizare</a:t>
            </a:r>
            <a:r>
              <a:rPr lang="en-US" sz="1800" dirty="0"/>
              <a:t> </a:t>
            </a:r>
            <a:r>
              <a:rPr lang="en-US" sz="1800" dirty="0" err="1" smtClean="0"/>
              <a:t>produse</a:t>
            </a:r>
            <a:r>
              <a:rPr lang="en-US" sz="1800" dirty="0" smtClean="0"/>
              <a:t>/</a:t>
            </a:r>
            <a:r>
              <a:rPr lang="en-US" sz="1800" dirty="0" err="1" smtClean="0"/>
              <a:t>servicii</a:t>
            </a:r>
            <a:r>
              <a:rPr lang="en-US" sz="1800" dirty="0"/>
              <a:t>.</a:t>
            </a:r>
            <a:endParaRPr lang="en-US" sz="1800" dirty="0" smtClean="0"/>
          </a:p>
          <a:p>
            <a:endParaRPr lang="en-US" dirty="0"/>
          </a:p>
          <a:p>
            <a:r>
              <a:rPr lang="en-US" dirty="0" err="1" smtClean="0"/>
              <a:t>Analiza</a:t>
            </a:r>
            <a:r>
              <a:rPr lang="en-US" dirty="0" smtClean="0"/>
              <a:t> </a:t>
            </a:r>
            <a:r>
              <a:rPr lang="en-US" dirty="0" err="1" smtClean="0"/>
              <a:t>factorilor</a:t>
            </a:r>
            <a:r>
              <a:rPr lang="en-US" dirty="0" smtClean="0"/>
              <a:t> de success in </a:t>
            </a:r>
            <a:r>
              <a:rPr lang="en-US" dirty="0" err="1" smtClean="0"/>
              <a:t>automatizarea</a:t>
            </a:r>
            <a:r>
              <a:rPr lang="en-US" dirty="0" smtClean="0"/>
              <a:t> </a:t>
            </a:r>
            <a:r>
              <a:rPr lang="en-US" dirty="0" err="1" smtClean="0"/>
              <a:t>proceselor</a:t>
            </a:r>
            <a:r>
              <a:rPr lang="en-US" dirty="0" smtClean="0"/>
              <a:t> de marketing in </a:t>
            </a:r>
            <a:r>
              <a:rPr lang="en-US" dirty="0" err="1" smtClean="0"/>
              <a:t>afaceri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Chestionar</a:t>
            </a:r>
            <a:endParaRPr lang="en-US" dirty="0" smtClean="0"/>
          </a:p>
          <a:p>
            <a:pPr lvl="2"/>
            <a:r>
              <a:rPr lang="en-US" dirty="0" err="1" smtClean="0"/>
              <a:t>Interviuri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891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30626B75A2C4408C9CDE11EB0FA602" ma:contentTypeVersion="1" ma:contentTypeDescription="Create a new document." ma:contentTypeScope="" ma:versionID="c19263b5dce0c16c122769c10cab5834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DCE2EAF-84AA-45F0-ACFD-9D32EAA1B4FF}"/>
</file>

<file path=customXml/itemProps2.xml><?xml version="1.0" encoding="utf-8"?>
<ds:datastoreItem xmlns:ds="http://schemas.openxmlformats.org/officeDocument/2006/customXml" ds:itemID="{CD72FD15-7F8D-432A-82A2-19384221EC96}"/>
</file>

<file path=customXml/itemProps3.xml><?xml version="1.0" encoding="utf-8"?>
<ds:datastoreItem xmlns:ds="http://schemas.openxmlformats.org/officeDocument/2006/customXml" ds:itemID="{5C64D1E9-0912-4144-A031-6F265DFED79D}"/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130</TotalTime>
  <Words>280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Rockwell</vt:lpstr>
      <vt:lpstr>Rockwell Condensed</vt:lpstr>
      <vt:lpstr>Times New Roman</vt:lpstr>
      <vt:lpstr>Wingdings</vt:lpstr>
      <vt:lpstr>Wood Type</vt:lpstr>
      <vt:lpstr>Marketing automation in sectorul B2B</vt:lpstr>
      <vt:lpstr>Marketing automation</vt:lpstr>
      <vt:lpstr>Functionalitati marketing automation</vt:lpstr>
      <vt:lpstr>Piata de marketing automation</vt:lpstr>
      <vt:lpstr>Implementarea</vt:lpstr>
      <vt:lpstr>Utilizare</vt:lpstr>
      <vt:lpstr>Directii viitoare de cercetare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automation in sectorul B2B</dc:title>
  <dc:creator>Codrin Teiu</dc:creator>
  <cp:lastModifiedBy>Codrin Teiu</cp:lastModifiedBy>
  <cp:revision>11</cp:revision>
  <dcterms:created xsi:type="dcterms:W3CDTF">2020-02-28T10:13:11Z</dcterms:created>
  <dcterms:modified xsi:type="dcterms:W3CDTF">2020-02-28T12:23:47Z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0x0101005830626B75A2C4408C9CDE11EB0FA602</vt:lpwstr>
  </property>
</Properties>
</file>